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7DB2-FFDB-4DCE-8D71-F5DA501DF4FD}" type="datetimeFigureOut">
              <a:rPr lang="uk-UA" smtClean="0"/>
              <a:t>11.09.2026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AACF8-F172-4FE8-A61C-5F118DE2B5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385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A7DB2-FFDB-4DCE-8D71-F5DA501DF4FD}" type="datetimeFigureOut">
              <a:rPr lang="uk-UA" smtClean="0"/>
              <a:t>11.09.2026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AACF8-F172-4FE8-A61C-5F118DE2B51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852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21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9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b="1" smtClean="0">
                <a:ln>
                  <a:solidFill>
                    <a:srgbClr val="000066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Склад і кваліфікація педагогічних кадрів</a:t>
            </a:r>
            <a:endParaRPr lang="ru-RU" sz="3600" b="1" dirty="0">
              <a:ln>
                <a:solidFill>
                  <a:srgbClr val="000066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76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smtClean="0">
                <a:ln>
                  <a:solidFill>
                    <a:srgbClr val="000066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Аналіз результатів атестації</a:t>
            </a:r>
            <a:endParaRPr lang="ru-RU" sz="4000" b="1" dirty="0">
              <a:ln>
                <a:solidFill>
                  <a:srgbClr val="000066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863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smtClean="0">
                <a:ln>
                  <a:solidFill>
                    <a:srgbClr val="000066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Проходження курсів підвищення кваліфікації</a:t>
            </a:r>
            <a:endParaRPr lang="ru-RU" sz="4000" b="1" dirty="0">
              <a:ln>
                <a:solidFill>
                  <a:srgbClr val="000066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13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smtClean="0">
                <a:ln>
                  <a:solidFill>
                    <a:srgbClr val="000066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Структура контингенту учнів гімназії </a:t>
            </a:r>
            <a:endParaRPr lang="ru-RU" sz="3200" b="1" dirty="0">
              <a:ln>
                <a:solidFill>
                  <a:srgbClr val="000066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74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smtClean="0">
                <a:ln>
                  <a:solidFill>
                    <a:srgbClr val="000066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Структура контингенту учнів гімназії по класах</a:t>
            </a:r>
            <a:endParaRPr lang="ru-RU" sz="3200" b="1" dirty="0">
              <a:ln>
                <a:solidFill>
                  <a:srgbClr val="000066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85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smtClean="0">
                <a:ln>
                  <a:solidFill>
                    <a:srgbClr val="000066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Навчання дітей з ООП </a:t>
            </a:r>
            <a:endParaRPr lang="uk-UA" sz="3200" b="1" dirty="0">
              <a:ln>
                <a:solidFill>
                  <a:srgbClr val="000066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9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08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94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43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1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04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24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40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sz="3600" b="1" i="1" smtClean="0">
                <a:ln w="17780" cmpd="sng">
                  <a:solidFill>
                    <a:srgbClr val="000066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Monotype Corsiva" pitchFamily="66" charset="0"/>
                <a:ea typeface="+mn-ea"/>
                <a:cs typeface="+mn-cs"/>
              </a:rPr>
              <a:t>Якість навчання учнів  початкового рівня освіти </a:t>
            </a:r>
            <a:endParaRPr lang="ru-RU" sz="3600" b="1" i="1" dirty="0">
              <a:ln w="17780" cmpd="sng">
                <a:solidFill>
                  <a:srgbClr val="000066"/>
                </a:solidFill>
                <a:prstDash val="solid"/>
                <a:miter lim="800000"/>
              </a:ln>
              <a:solidFill>
                <a:srgbClr val="FF0000"/>
              </a:solidFill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93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82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sz="3600" b="1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Якість навчальних  досягнень  учнів 5-9 класів  </a:t>
            </a:r>
            <a:r>
              <a:rPr lang="ru-RU" sz="3600" b="1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/>
            </a:r>
            <a:br>
              <a:rPr lang="ru-RU" sz="3600" b="1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</a:br>
            <a:endParaRPr lang="uk-UA" sz="3600" b="1" i="1" spc="5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  <a:p>
            <a:pPr>
              <a:defRPr/>
            </a:pP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44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sz="3600" b="1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Порівняльний показник якості освітнього процесу по класах  </a:t>
            </a:r>
            <a:r>
              <a:rPr lang="ru-RU" sz="3600" b="1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/>
            </a:r>
            <a:br>
              <a:rPr lang="ru-RU" sz="3600" b="1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</a:br>
            <a:endParaRPr lang="uk-UA" sz="3600" b="1" i="1" spc="5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  <a:p>
            <a:pPr>
              <a:defRPr/>
            </a:pP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97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sz="3600" b="1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Порівняльний показник  середнього балу по класах  </a:t>
            </a:r>
            <a:r>
              <a:rPr lang="ru-RU" sz="3600" b="1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/>
            </a:r>
            <a:br>
              <a:rPr lang="ru-RU" sz="3600" b="1" i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</a:br>
            <a:endParaRPr lang="uk-UA" sz="3600" b="1" i="1" spc="5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  <a:p>
            <a:pPr>
              <a:defRPr/>
            </a:pP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9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6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62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04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50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75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09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520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34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18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9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9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74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sz="3200" b="1" i="1" smtClean="0">
                <a:ln w="17780" cmpd="sng">
                  <a:solidFill>
                    <a:srgbClr val="000066"/>
                  </a:solidFill>
                  <a:prstDash val="solid"/>
                  <a:miter lim="800000"/>
                </a:ln>
                <a:solidFill>
                  <a:srgbClr val="0000CC"/>
                </a:solidFill>
                <a:latin typeface="Monotype Corsiva" pitchFamily="66" charset="0"/>
                <a:ea typeface="+mn-ea"/>
                <a:cs typeface="+mn-cs"/>
              </a:rPr>
              <a:t>Відпочинок  учнів в пришкільному  таборі  «</a:t>
            </a:r>
            <a:r>
              <a:rPr lang="en-US" sz="3200" b="1" i="1" smtClean="0">
                <a:ln w="17780" cmpd="sng">
                  <a:solidFill>
                    <a:srgbClr val="000066"/>
                  </a:solidFill>
                  <a:prstDash val="solid"/>
                  <a:miter lim="800000"/>
                </a:ln>
                <a:solidFill>
                  <a:srgbClr val="0000CC"/>
                </a:solidFill>
                <a:latin typeface="Monotype Corsiva" pitchFamily="66" charset="0"/>
                <a:ea typeface="+mn-ea"/>
                <a:cs typeface="+mn-cs"/>
              </a:rPr>
              <a:t>Smile</a:t>
            </a:r>
            <a:r>
              <a:rPr lang="uk-UA" sz="3200" b="1" i="1" smtClean="0">
                <a:ln w="17780" cmpd="sng">
                  <a:solidFill>
                    <a:srgbClr val="000066"/>
                  </a:solidFill>
                  <a:prstDash val="solid"/>
                  <a:miter lim="800000"/>
                </a:ln>
                <a:solidFill>
                  <a:srgbClr val="0000CC"/>
                </a:solidFill>
                <a:latin typeface="Monotype Corsiva" pitchFamily="66" charset="0"/>
                <a:ea typeface="+mn-ea"/>
                <a:cs typeface="+mn-cs"/>
              </a:rPr>
              <a:t>»</a:t>
            </a:r>
            <a:endParaRPr lang="ru-RU" sz="3200" b="1" i="1" dirty="0">
              <a:ln w="17780" cmpd="sng">
                <a:solidFill>
                  <a:srgbClr val="000066"/>
                </a:solidFill>
                <a:prstDash val="solid"/>
                <a:miter lim="800000"/>
              </a:ln>
              <a:solidFill>
                <a:srgbClr val="0000CC"/>
              </a:solidFill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2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 smtClean="0">
                <a:ln>
                  <a:solidFill>
                    <a:srgbClr val="000066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+mn-ea"/>
                <a:cs typeface="+mn-cs"/>
              </a:rPr>
              <a:t>Соціальний статус  учнів</a:t>
            </a:r>
            <a:endParaRPr lang="ru-RU" sz="4000" b="1" dirty="0">
              <a:ln>
                <a:solidFill>
                  <a:srgbClr val="000066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179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i="1" smtClean="0">
                <a:ln w="17780" cmpd="sng">
                  <a:solidFill>
                    <a:srgbClr val="000066"/>
                  </a:solidFill>
                  <a:prstDash val="solid"/>
                  <a:miter lim="800000"/>
                </a:ln>
                <a:solidFill>
                  <a:srgbClr val="0000CC"/>
                </a:solidFill>
                <a:latin typeface="Monotype Corsiva" pitchFamily="66" charset="0"/>
                <a:ea typeface="+mn-ea"/>
                <a:cs typeface="+mn-cs"/>
              </a:rPr>
              <a:t>Стан дитячого травматизму за рік</a:t>
            </a:r>
            <a:endParaRPr lang="ru-RU" sz="3200" b="1" i="1" dirty="0">
              <a:ln w="17780" cmpd="sng">
                <a:solidFill>
                  <a:srgbClr val="000066"/>
                </a:solidFill>
                <a:prstDash val="solid"/>
                <a:miter lim="800000"/>
              </a:ln>
              <a:solidFill>
                <a:srgbClr val="0000CC"/>
              </a:solidFill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474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i="1" smtClean="0">
                <a:ln w="17780" cmpd="sng">
                  <a:solidFill>
                    <a:srgbClr val="000066"/>
                  </a:solidFill>
                  <a:prstDash val="solid"/>
                  <a:miter lim="800000"/>
                </a:ln>
                <a:solidFill>
                  <a:srgbClr val="0000CC"/>
                </a:solidFill>
                <a:latin typeface="Monotype Corsiva" pitchFamily="66" charset="0"/>
                <a:ea typeface="+mn-ea"/>
                <a:cs typeface="+mn-cs"/>
              </a:rPr>
              <a:t>Робота бібліотеки</a:t>
            </a:r>
            <a:endParaRPr lang="ru-RU" sz="3200" b="1" i="1" dirty="0">
              <a:ln w="17780" cmpd="sng">
                <a:solidFill>
                  <a:srgbClr val="000066"/>
                </a:solidFill>
                <a:prstDash val="solid"/>
                <a:miter lim="800000"/>
              </a:ln>
              <a:solidFill>
                <a:srgbClr val="0000CC"/>
              </a:solidFill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549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i="1" smtClean="0">
                <a:ln w="17780" cmpd="sng">
                  <a:solidFill>
                    <a:srgbClr val="000066"/>
                  </a:solidFill>
                  <a:prstDash val="solid"/>
                  <a:miter lim="800000"/>
                </a:ln>
                <a:solidFill>
                  <a:srgbClr val="0000CC"/>
                </a:solidFill>
                <a:latin typeface="Monotype Corsiva" pitchFamily="66" charset="0"/>
                <a:ea typeface="+mn-ea"/>
                <a:cs typeface="+mn-cs"/>
              </a:rPr>
              <a:t>Робота інформаційних ресурсів гімназії</a:t>
            </a:r>
            <a:endParaRPr lang="ru-RU" sz="3200" b="1" i="1" dirty="0">
              <a:ln w="17780" cmpd="sng">
                <a:solidFill>
                  <a:srgbClr val="000066"/>
                </a:solidFill>
                <a:prstDash val="solid"/>
                <a:miter lim="800000"/>
              </a:ln>
              <a:solidFill>
                <a:srgbClr val="0000CC"/>
              </a:solidFill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884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613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Экран (4:3)</PresentationFormat>
  <Paragraphs>15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Monotype Corsiva</vt:lpstr>
      <vt:lpstr>Тема Office</vt:lpstr>
      <vt:lpstr>Презентация PowerPoint</vt:lpstr>
      <vt:lpstr>Презентация PowerPoint</vt:lpstr>
      <vt:lpstr>Склад і кваліфікація педагогічних кадрів</vt:lpstr>
      <vt:lpstr>Аналіз результатів атестації</vt:lpstr>
      <vt:lpstr>Проходження курсів підвищення кваліфікації</vt:lpstr>
      <vt:lpstr>Структура контингенту учнів гімназії </vt:lpstr>
      <vt:lpstr>Структура контингенту учнів гімназії по класах</vt:lpstr>
      <vt:lpstr>Навчання дітей з ООП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Якість навчання учнів  початкового рівня освіти </vt:lpstr>
      <vt:lpstr>Презентация PowerPoint</vt:lpstr>
      <vt:lpstr>Якість навчальних  досягнень  учнів 5-9 класів    </vt:lpstr>
      <vt:lpstr>Порівняльний показник якості освітнього процесу по класах    </vt:lpstr>
      <vt:lpstr>Порівняльний показник  середнього балу по класах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Відпочинок  учнів в пришкільному  таборі  «Smile»</vt:lpstr>
      <vt:lpstr>Соціальний статус  учнів</vt:lpstr>
      <vt:lpstr>Стан дитячого травматизму за рік</vt:lpstr>
      <vt:lpstr>Робота бібліотеки</vt:lpstr>
      <vt:lpstr>Робота інформаційних ресурсів гімназії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Гімназія 11</dc:creator>
  <cp:lastModifiedBy>Гімназія 11</cp:lastModifiedBy>
  <cp:revision>1</cp:revision>
  <dcterms:created xsi:type="dcterms:W3CDTF">2026-09-11T11:01:32Z</dcterms:created>
  <dcterms:modified xsi:type="dcterms:W3CDTF">2026-09-11T11:01:32Z</dcterms:modified>
</cp:coreProperties>
</file>